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9"/>
  </p:notesMasterIdLst>
  <p:sldIdLst>
    <p:sldId id="287" r:id="rId2"/>
    <p:sldId id="289" r:id="rId3"/>
    <p:sldId id="291" r:id="rId4"/>
    <p:sldId id="312" r:id="rId5"/>
    <p:sldId id="313" r:id="rId6"/>
    <p:sldId id="314" r:id="rId7"/>
    <p:sldId id="29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1295" autoAdjust="0"/>
  </p:normalViewPr>
  <p:slideViewPr>
    <p:cSldViewPr snapToGrid="0">
      <p:cViewPr varScale="1">
        <p:scale>
          <a:sx n="56" d="100"/>
          <a:sy n="56" d="100"/>
        </p:scale>
        <p:origin x="912" y="44"/>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10/27/2020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extLst>
      <p:ext uri="{BB962C8B-B14F-4D97-AF65-F5344CB8AC3E}">
        <p14:creationId xmlns:p14="http://schemas.microsoft.com/office/powerpoint/2010/main" val="1137639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Lung cancer is a type of cancer that originates from the lungs. It is the leading cause of cancer deaths across the globe. Although the illness can affect anyone, people who smoke have the greatest risk of contracting </a:t>
            </a:r>
            <a:r>
              <a:rPr lang="en-US" dirty="0" smtClean="0"/>
              <a:t>it. One in 16 people in the United States are diagnosed with lung cancer in the course of their life. About 154,000 people die each year due to lung cancer.  Only 21 percent of people diagnosed with the disease survive past five years. Therefore, it is a serious health issue that needs full attention and nutrition is one of the mitigation mechanisms.</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extLst>
      <p:ext uri="{BB962C8B-B14F-4D97-AF65-F5344CB8AC3E}">
        <p14:creationId xmlns:p14="http://schemas.microsoft.com/office/powerpoint/2010/main" val="404254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200000"/>
              </a:lnSpc>
              <a:spcBef>
                <a:spcPts val="0"/>
              </a:spcBef>
              <a:spcAft>
                <a:spcPts val="0"/>
              </a:spcAft>
              <a:buClrTx/>
              <a:buSzTx/>
              <a:buFont typeface="Wingdings" pitchFamily="2" charset="2"/>
              <a:buNone/>
              <a:tabLst/>
              <a:defRPr/>
            </a:pPr>
            <a:r>
              <a:rPr lang="en-US" sz="1200" kern="1200" dirty="0" smtClean="0">
                <a:solidFill>
                  <a:schemeClr val="tx1"/>
                </a:solidFill>
                <a:effectLst/>
                <a:latin typeface="+mn-lt"/>
                <a:ea typeface="+mn-ea"/>
                <a:cs typeface="+mn-cs"/>
              </a:rPr>
              <a:t>Ko et al. (2000) did a study to establish whether exposure to fumes from cooking oils was an important risk factor for lung cancer among Taiwanese women in the Republic of China. They collecting details of cooking conditions from 131 women diagnosed with lung cancer and 262 community control. Analysis of the data showed that the risk of lung cancer increased with the number of meals the women prepared per day with the risk being threefold for those who cooked these meals daily. The risk also increased if women waited until fumes were emitted from cooking oil before they could cook and if they failed to use a fume extractor. This led to a conclusion that a significant proportion of lung cancer risk can be attributed to the habit of waiting for the cooking oil to boil before cooking food.</a:t>
            </a:r>
          </a:p>
          <a:p>
            <a:pPr>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extLst>
      <p:ext uri="{BB962C8B-B14F-4D97-AF65-F5344CB8AC3E}">
        <p14:creationId xmlns:p14="http://schemas.microsoft.com/office/powerpoint/2010/main" val="234878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extLst>
      <p:ext uri="{BB962C8B-B14F-4D97-AF65-F5344CB8AC3E}">
        <p14:creationId xmlns:p14="http://schemas.microsoft.com/office/powerpoint/2010/main" val="268029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Li et al. (2017) conducted a study to establish the effect of alcohol consumption on lung cancer. They did a cohort study of 1052 men from Hong Kong who had been diagnosed with lung cancer and used cox proportional hazards models to determine the prognostic values of alcohol consumption. In the results, men who consumed alcohol 1-3 days a week had a more favorable prognosis for Lung cancer with hazard ratio of 0.82 and 95 percent confidence interval. However, this survival advantage did not increase for men who took alcohol frequently. It was concluded that alcohol conferred a survival factor to victims of lung cancer. However, this survival benefit does not exist for heavy drinkers of alcohol.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extLst>
      <p:ext uri="{BB962C8B-B14F-4D97-AF65-F5344CB8AC3E}">
        <p14:creationId xmlns:p14="http://schemas.microsoft.com/office/powerpoint/2010/main" val="3607498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the first study, a significant proportion of lung cancer risk can be attributed to the habit of waiting for the cooking oil to boil before cooking food. In the second study, it was found that ghee, dairy products, liver, beef, rice, and bread are possible risk factors for lung cancer and should be avoided. In the third study, it was concluded that alcohol conferred a survival factor to victims of lung cancer.  Therefore, waiting for cooking oil to release fumes before cooking is a risky behavior that should be avoided and foods such as ghee, beef, rice, bread, and liver are predispose people to lung cancer and should therefore be used occasionally.</a:t>
            </a:r>
            <a:r>
              <a:rPr lang="en-US" sz="1200" dirty="0" smtClean="0">
                <a:solidFill>
                  <a:schemeClr val="tx1"/>
                </a:solidFill>
                <a:latin typeface="Constantia" panose="02030602050306030303" pitchFamily="18" charset="0"/>
              </a:rPr>
              <a:t> Besides, taking alcohol 1-3 days in a week can confers survival for lung cancer patients.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extLst>
      <p:ext uri="{BB962C8B-B14F-4D97-AF65-F5344CB8AC3E}">
        <p14:creationId xmlns:p14="http://schemas.microsoft.com/office/powerpoint/2010/main" val="1237727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extLst>
      <p:ext uri="{BB962C8B-B14F-4D97-AF65-F5344CB8AC3E}">
        <p14:creationId xmlns:p14="http://schemas.microsoft.com/office/powerpoint/2010/main" val="39318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dirty="0" smtClean="0">
                <a:solidFill>
                  <a:schemeClr val="tx1"/>
                </a:solidFill>
              </a:rPr>
              <a:t>Lung Cancer and Nutrition</a:t>
            </a:r>
            <a:br>
              <a:rPr lang="en-US" dirty="0" smtClean="0">
                <a:solidFill>
                  <a:schemeClr val="tx1"/>
                </a:solidFill>
              </a:rPr>
            </a:br>
            <a:r>
              <a:rPr lang="en-US" dirty="0" smtClean="0">
                <a:solidFill>
                  <a:schemeClr val="tx1"/>
                </a:solidFill>
              </a:rPr>
              <a:t>Name</a:t>
            </a:r>
            <a:br>
              <a:rPr lang="en-US" dirty="0" smtClean="0">
                <a:solidFill>
                  <a:schemeClr val="tx1"/>
                </a:solidFill>
              </a:rPr>
            </a:br>
            <a:r>
              <a:rPr lang="en-US" dirty="0" smtClean="0">
                <a:solidFill>
                  <a:schemeClr val="tx1"/>
                </a:solidFill>
              </a:rPr>
              <a:t>Institution of Affiliation</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317" y="176462"/>
            <a:ext cx="9854276" cy="657727"/>
          </a:xfrm>
        </p:spPr>
        <p:txBody>
          <a:bodyPr>
            <a:normAutofit/>
          </a:bodyPr>
          <a:lstStyle/>
          <a:p>
            <a:pPr algn="ctr"/>
            <a:r>
              <a:rPr lang="en-US" dirty="0" smtClean="0">
                <a:solidFill>
                  <a:schemeClr val="tx1"/>
                </a:solidFill>
              </a:rPr>
              <a:t>Introduction</a:t>
            </a:r>
            <a:endParaRPr lang="en-US" dirty="0">
              <a:solidFill>
                <a:schemeClr val="tx1"/>
              </a:solidFill>
            </a:endParaRPr>
          </a:p>
        </p:txBody>
      </p:sp>
      <p:sp>
        <p:nvSpPr>
          <p:cNvPr id="3" name="Content Placeholder 2"/>
          <p:cNvSpPr>
            <a:spLocks noGrp="1"/>
          </p:cNvSpPr>
          <p:nvPr>
            <p:ph idx="1"/>
          </p:nvPr>
        </p:nvSpPr>
        <p:spPr>
          <a:xfrm>
            <a:off x="0" y="641684"/>
            <a:ext cx="11914910" cy="6216315"/>
          </a:xfrm>
        </p:spPr>
        <p:txBody>
          <a:bodyPr>
            <a:normAutofit/>
          </a:bodyPr>
          <a:lstStyle/>
          <a:p>
            <a:pPr>
              <a:lnSpc>
                <a:spcPct val="200000"/>
              </a:lnSpc>
              <a:buFont typeface="Arial" panose="020B0604020202020204" pitchFamily="34" charset="0"/>
              <a:buChar char="•"/>
            </a:pPr>
            <a:r>
              <a:rPr lang="en-US" sz="2400" dirty="0">
                <a:latin typeface="Constantia" panose="02030602050306030303" pitchFamily="18" charset="0"/>
              </a:rPr>
              <a:t>Lung cancer is a type of cancer that originates from the lungs. </a:t>
            </a:r>
            <a:endParaRPr lang="en-US" sz="2400" dirty="0" smtClean="0">
              <a:latin typeface="Constantia" pitchFamily="18" charset="0"/>
            </a:endParaRPr>
          </a:p>
          <a:p>
            <a:pPr>
              <a:lnSpc>
                <a:spcPct val="200000"/>
              </a:lnSpc>
              <a:buFont typeface="Arial" panose="020B0604020202020204" pitchFamily="34" charset="0"/>
              <a:buChar char="•"/>
            </a:pPr>
            <a:r>
              <a:rPr lang="en-US" sz="2400" dirty="0" smtClean="0">
                <a:latin typeface="Constantia" pitchFamily="18" charset="0"/>
              </a:rPr>
              <a:t>One </a:t>
            </a:r>
            <a:r>
              <a:rPr lang="en-US" sz="2400" dirty="0">
                <a:latin typeface="Constantia" pitchFamily="18" charset="0"/>
              </a:rPr>
              <a:t>in 16 people in the United States are diagnosed with lung cancer in the course of their life.</a:t>
            </a:r>
          </a:p>
          <a:p>
            <a:pPr>
              <a:lnSpc>
                <a:spcPct val="200000"/>
              </a:lnSpc>
              <a:buFont typeface="Arial" panose="020B0604020202020204" pitchFamily="34" charset="0"/>
              <a:buChar char="•"/>
            </a:pPr>
            <a:r>
              <a:rPr lang="en-US" sz="2400" dirty="0">
                <a:latin typeface="Constantia" pitchFamily="18" charset="0"/>
              </a:rPr>
              <a:t>About 154,000 people die each year due to lung cancer. </a:t>
            </a:r>
          </a:p>
          <a:p>
            <a:pPr>
              <a:lnSpc>
                <a:spcPct val="200000"/>
              </a:lnSpc>
              <a:buFont typeface="Arial" panose="020B0604020202020204" pitchFamily="34" charset="0"/>
              <a:buChar char="•"/>
            </a:pPr>
            <a:r>
              <a:rPr lang="en-US" sz="2400" dirty="0">
                <a:latin typeface="Constantia" pitchFamily="18" charset="0"/>
              </a:rPr>
              <a:t> Only 21 percent of people diagnosed with the disease survive past five years.</a:t>
            </a:r>
          </a:p>
          <a:p>
            <a:pPr>
              <a:lnSpc>
                <a:spcPct val="200000"/>
              </a:lnSpc>
              <a:buFont typeface="Arial" panose="020B0604020202020204" pitchFamily="34" charset="0"/>
              <a:buChar char="•"/>
            </a:pPr>
            <a:r>
              <a:rPr lang="en-US" sz="2400" dirty="0">
                <a:latin typeface="Constantia" pitchFamily="18" charset="0"/>
              </a:rPr>
              <a:t>Therefore, it is a serious health issue that needs full attention and nutrition is one of the mitigation mechanisms.</a:t>
            </a:r>
          </a:p>
          <a:p>
            <a:pPr>
              <a:lnSpc>
                <a:spcPct val="200000"/>
              </a:lnSpc>
              <a:buFont typeface="Arial" panose="020B0604020202020204" pitchFamily="34" charset="0"/>
              <a:buChar char="•"/>
            </a:pPr>
            <a:endParaRPr lang="en-US" sz="2400" dirty="0" smtClean="0">
              <a:latin typeface="Constantia" pitchFamily="18" charset="0"/>
            </a:endParaRPr>
          </a:p>
          <a:p>
            <a:pPr>
              <a:lnSpc>
                <a:spcPct val="200000"/>
              </a:lnSpc>
              <a:buFont typeface="Arial" panose="020B0604020202020204" pitchFamily="34" charset="0"/>
              <a:buChar char="•"/>
            </a:pPr>
            <a:endParaRPr lang="en-US" sz="24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109" y="147551"/>
            <a:ext cx="11028217" cy="665018"/>
          </a:xfrm>
        </p:spPr>
        <p:txBody>
          <a:bodyPr>
            <a:normAutofit/>
          </a:bodyPr>
          <a:lstStyle/>
          <a:p>
            <a:pPr algn="ctr"/>
            <a:r>
              <a:rPr lang="en-US" dirty="0" smtClean="0">
                <a:solidFill>
                  <a:schemeClr val="tx1"/>
                </a:solidFill>
              </a:rPr>
              <a:t>First Study</a:t>
            </a:r>
            <a:endParaRPr lang="en-US" dirty="0">
              <a:solidFill>
                <a:schemeClr val="tx1"/>
              </a:solidFill>
            </a:endParaRPr>
          </a:p>
        </p:txBody>
      </p:sp>
      <p:sp>
        <p:nvSpPr>
          <p:cNvPr id="3" name="Content Placeholder 2"/>
          <p:cNvSpPr>
            <a:spLocks noGrp="1"/>
          </p:cNvSpPr>
          <p:nvPr>
            <p:ph idx="1"/>
          </p:nvPr>
        </p:nvSpPr>
        <p:spPr>
          <a:xfrm>
            <a:off x="180109" y="812569"/>
            <a:ext cx="11790218" cy="5865322"/>
          </a:xfrm>
        </p:spPr>
        <p:txBody>
          <a:bodyPr>
            <a:noAutofit/>
          </a:bodyPr>
          <a:lstStyle/>
          <a:p>
            <a:pPr>
              <a:lnSpc>
                <a:spcPct val="200000"/>
              </a:lnSpc>
              <a:buFont typeface="Arial" panose="020B0604020202020204" pitchFamily="34" charset="0"/>
              <a:buChar char="•"/>
            </a:pPr>
            <a:r>
              <a:rPr lang="en-US" sz="2200" dirty="0" smtClean="0">
                <a:solidFill>
                  <a:schemeClr val="tx1"/>
                </a:solidFill>
                <a:latin typeface="Constantia" pitchFamily="18" charset="0"/>
              </a:rPr>
              <a:t>The study sought to establish </a:t>
            </a:r>
            <a:r>
              <a:rPr lang="en-US" sz="2200" dirty="0">
                <a:solidFill>
                  <a:schemeClr val="tx1"/>
                </a:solidFill>
                <a:latin typeface="Constantia" pitchFamily="18" charset="0"/>
              </a:rPr>
              <a:t>whether exposure to fumes from cooking </a:t>
            </a:r>
            <a:r>
              <a:rPr lang="en-US" sz="2200" dirty="0" smtClean="0">
                <a:solidFill>
                  <a:schemeClr val="tx1"/>
                </a:solidFill>
                <a:latin typeface="Constantia" pitchFamily="18" charset="0"/>
              </a:rPr>
              <a:t>oil </a:t>
            </a:r>
            <a:r>
              <a:rPr lang="en-US" sz="2200" dirty="0">
                <a:solidFill>
                  <a:schemeClr val="tx1"/>
                </a:solidFill>
                <a:latin typeface="Constantia" pitchFamily="18" charset="0"/>
              </a:rPr>
              <a:t>was an important risk factor for lung cancer among Taiwanese women in the Republic of </a:t>
            </a:r>
            <a:r>
              <a:rPr lang="en-US" sz="2200" dirty="0" smtClean="0">
                <a:solidFill>
                  <a:schemeClr val="tx1"/>
                </a:solidFill>
                <a:latin typeface="Constantia" pitchFamily="18" charset="0"/>
              </a:rPr>
              <a:t>China.</a:t>
            </a:r>
          </a:p>
          <a:p>
            <a:pPr>
              <a:lnSpc>
                <a:spcPct val="200000"/>
              </a:lnSpc>
              <a:buFont typeface="Arial" panose="020B0604020202020204" pitchFamily="34" charset="0"/>
              <a:buChar char="•"/>
            </a:pPr>
            <a:r>
              <a:rPr lang="en-US" sz="2200" dirty="0" smtClean="0">
                <a:solidFill>
                  <a:schemeClr val="tx1"/>
                </a:solidFill>
                <a:latin typeface="Constantia" pitchFamily="18" charset="0"/>
              </a:rPr>
              <a:t>Result</a:t>
            </a:r>
            <a:r>
              <a:rPr lang="en-US" sz="2200" dirty="0">
                <a:solidFill>
                  <a:schemeClr val="tx1"/>
                </a:solidFill>
                <a:latin typeface="Constantia" pitchFamily="18" charset="0"/>
              </a:rPr>
              <a:t>: the risk of lung cancer increased with the number of meals the women prepared per day with the risk being threefold for those who cooked these meals daily. The risk also increased if women waited until fumes were emitted from cooking oil before they could cook and if they failed to use a fume </a:t>
            </a:r>
            <a:r>
              <a:rPr lang="en-US" sz="2200" dirty="0" smtClean="0">
                <a:solidFill>
                  <a:schemeClr val="tx1"/>
                </a:solidFill>
                <a:latin typeface="Constantia" pitchFamily="18" charset="0"/>
              </a:rPr>
              <a:t>extractor.</a:t>
            </a:r>
          </a:p>
          <a:p>
            <a:pPr>
              <a:lnSpc>
                <a:spcPct val="200000"/>
              </a:lnSpc>
              <a:buFont typeface="Arial" panose="020B0604020202020204" pitchFamily="34" charset="0"/>
              <a:buChar char="•"/>
            </a:pPr>
            <a:r>
              <a:rPr lang="en-US" sz="2200" dirty="0" smtClean="0">
                <a:solidFill>
                  <a:schemeClr val="tx1"/>
                </a:solidFill>
                <a:latin typeface="Constantia" pitchFamily="18" charset="0"/>
              </a:rPr>
              <a:t>Conclusion</a:t>
            </a:r>
            <a:r>
              <a:rPr lang="en-US" sz="2200" dirty="0">
                <a:solidFill>
                  <a:schemeClr val="tx1"/>
                </a:solidFill>
                <a:latin typeface="Constantia" pitchFamily="18" charset="0"/>
              </a:rPr>
              <a:t>: a significant proportion of lung cancer risk can be attributed to the habit of waiting for the cooking oil to boil before cooking food.</a:t>
            </a:r>
          </a:p>
          <a:p>
            <a:pPr>
              <a:lnSpc>
                <a:spcPct val="200000"/>
              </a:lnSpc>
              <a:buFont typeface="Arial" panose="020B0604020202020204" pitchFamily="34" charset="0"/>
              <a:buChar char="•"/>
            </a:pPr>
            <a:endParaRPr lang="en-US" sz="2400" dirty="0">
              <a:solidFill>
                <a:schemeClr val="tx1"/>
              </a:solidFill>
              <a:latin typeface="Constantia" pitchFamily="18" charset="0"/>
            </a:endParaRPr>
          </a:p>
          <a:p>
            <a:pPr>
              <a:lnSpc>
                <a:spcPct val="200000"/>
              </a:lnSpc>
              <a:buFont typeface="Arial" panose="020B0604020202020204" pitchFamily="34" charset="0"/>
              <a:buChar char="•"/>
            </a:pPr>
            <a:endParaRPr lang="en-US" sz="2400" dirty="0" smtClean="0">
              <a:solidFill>
                <a:schemeClr val="tx1"/>
              </a:solidFill>
              <a:latin typeface="Constantia" pitchFamily="18" charset="0"/>
            </a:endParaRPr>
          </a:p>
          <a:p>
            <a:pPr>
              <a:lnSpc>
                <a:spcPct val="200000"/>
              </a:lnSpc>
              <a:buFont typeface="Arial" panose="020B0604020202020204" pitchFamily="34" charset="0"/>
              <a:buChar char="•"/>
            </a:pPr>
            <a:endParaRPr lang="en-US" sz="2400" dirty="0" smtClean="0">
              <a:solidFill>
                <a:schemeClr val="tx1"/>
              </a:solidFill>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666" y="405063"/>
            <a:ext cx="8596668" cy="770021"/>
          </a:xfrm>
        </p:spPr>
        <p:txBody>
          <a:bodyPr/>
          <a:lstStyle/>
          <a:p>
            <a:pPr algn="ctr"/>
            <a:r>
              <a:rPr lang="en-US" dirty="0" smtClean="0">
                <a:solidFill>
                  <a:schemeClr val="tx1"/>
                </a:solidFill>
              </a:rPr>
              <a:t>Second Study</a:t>
            </a:r>
            <a:endParaRPr lang="en-US" dirty="0">
              <a:solidFill>
                <a:schemeClr val="tx1"/>
              </a:solidFill>
            </a:endParaRPr>
          </a:p>
        </p:txBody>
      </p:sp>
      <p:sp>
        <p:nvSpPr>
          <p:cNvPr id="3" name="Content Placeholder 2"/>
          <p:cNvSpPr>
            <a:spLocks noGrp="1"/>
          </p:cNvSpPr>
          <p:nvPr>
            <p:ph idx="1"/>
          </p:nvPr>
        </p:nvSpPr>
        <p:spPr>
          <a:xfrm>
            <a:off x="0" y="1026695"/>
            <a:ext cx="12192000" cy="5710989"/>
          </a:xfrm>
        </p:spPr>
        <p:txBody>
          <a:bodyPr>
            <a:normAutofit/>
          </a:bodyPr>
          <a:lstStyle/>
          <a:p>
            <a:pPr>
              <a:lnSpc>
                <a:spcPct val="200000"/>
              </a:lnSpc>
              <a:buFont typeface="Arial" panose="020B0604020202020204" pitchFamily="34" charset="0"/>
              <a:buChar char="•"/>
            </a:pPr>
            <a:r>
              <a:rPr lang="en-US" sz="2400" dirty="0">
                <a:solidFill>
                  <a:schemeClr val="tx1"/>
                </a:solidFill>
                <a:latin typeface="Constantia" panose="02030602050306030303" pitchFamily="18" charset="0"/>
              </a:rPr>
              <a:t>Investigation of the association of lung cancer with dietary </a:t>
            </a:r>
            <a:r>
              <a:rPr lang="en-US" sz="2400" dirty="0" smtClean="0">
                <a:solidFill>
                  <a:schemeClr val="tx1"/>
                </a:solidFill>
                <a:latin typeface="Constantia" panose="02030602050306030303" pitchFamily="18" charset="0"/>
              </a:rPr>
              <a:t>factors such as </a:t>
            </a:r>
            <a:r>
              <a:rPr lang="en-US" sz="2400" dirty="0">
                <a:solidFill>
                  <a:schemeClr val="tx1"/>
                </a:solidFill>
                <a:latin typeface="Constantia" panose="02030602050306030303" pitchFamily="18" charset="0"/>
              </a:rPr>
              <a:t>beef, white cheese, butter, liver, bread, rice, animal ghee, and vegetable ghee.</a:t>
            </a:r>
          </a:p>
          <a:p>
            <a:pPr>
              <a:lnSpc>
                <a:spcPct val="200000"/>
              </a:lnSpc>
              <a:buFont typeface="Arial" panose="020B0604020202020204" pitchFamily="34" charset="0"/>
              <a:buChar char="•"/>
            </a:pPr>
            <a:r>
              <a:rPr lang="en-US" sz="2400" dirty="0" smtClean="0">
                <a:solidFill>
                  <a:schemeClr val="tx1"/>
                </a:solidFill>
                <a:latin typeface="Constantia" panose="02030602050306030303" pitchFamily="18" charset="0"/>
              </a:rPr>
              <a:t>Results</a:t>
            </a:r>
            <a:r>
              <a:rPr lang="en-US" sz="2400" dirty="0">
                <a:solidFill>
                  <a:schemeClr val="tx1"/>
                </a:solidFill>
                <a:latin typeface="Constantia" panose="02030602050306030303" pitchFamily="18" charset="0"/>
              </a:rPr>
              <a:t>: </a:t>
            </a:r>
            <a:r>
              <a:rPr lang="en-US" sz="2400" dirty="0" smtClean="0">
                <a:solidFill>
                  <a:schemeClr val="tx1"/>
                </a:solidFill>
                <a:latin typeface="Constantia" panose="02030602050306030303" pitchFamily="18" charset="0"/>
              </a:rPr>
              <a:t>there </a:t>
            </a:r>
            <a:r>
              <a:rPr lang="en-US" sz="2400" dirty="0">
                <a:solidFill>
                  <a:schemeClr val="tx1"/>
                </a:solidFill>
                <a:latin typeface="Constantia" panose="02030602050306030303" pitchFamily="18" charset="0"/>
              </a:rPr>
              <a:t>was a positive correlation between consumption of beef and dairy products and lung </a:t>
            </a:r>
            <a:r>
              <a:rPr lang="en-US" sz="2400" dirty="0" smtClean="0">
                <a:solidFill>
                  <a:schemeClr val="tx1"/>
                </a:solidFill>
                <a:latin typeface="Constantia" panose="02030602050306030303" pitchFamily="18" charset="0"/>
              </a:rPr>
              <a:t>cancer.</a:t>
            </a:r>
          </a:p>
          <a:p>
            <a:pPr>
              <a:lnSpc>
                <a:spcPct val="200000"/>
              </a:lnSpc>
              <a:buFont typeface="Arial" panose="020B0604020202020204" pitchFamily="34" charset="0"/>
              <a:buChar char="•"/>
            </a:pPr>
            <a:r>
              <a:rPr lang="en-US" sz="2400" dirty="0">
                <a:solidFill>
                  <a:schemeClr val="tx1"/>
                </a:solidFill>
                <a:latin typeface="Constantia" panose="02030602050306030303" pitchFamily="18" charset="0"/>
              </a:rPr>
              <a:t>Conclusion: ghee, dairy products, liver, beef, rice, and bread are possible risk factors </a:t>
            </a:r>
            <a:r>
              <a:rPr lang="en-US" sz="2400" dirty="0" smtClean="0">
                <a:solidFill>
                  <a:schemeClr val="tx1"/>
                </a:solidFill>
                <a:latin typeface="Constantia" panose="02030602050306030303" pitchFamily="18" charset="0"/>
              </a:rPr>
              <a:t>for lung cancer and should be used with caution.</a:t>
            </a:r>
            <a:endParaRPr lang="en-US" sz="2400" dirty="0">
              <a:solidFill>
                <a:schemeClr val="tx1"/>
              </a:solidFill>
              <a:latin typeface="Constantia" panose="02030602050306030303" pitchFamily="18" charset="0"/>
            </a:endParaRPr>
          </a:p>
          <a:p>
            <a:pPr>
              <a:lnSpc>
                <a:spcPct val="200000"/>
              </a:lnSpc>
              <a:buFont typeface="Arial" panose="020B0604020202020204" pitchFamily="34" charset="0"/>
              <a:buChar char="•"/>
            </a:pPr>
            <a:endParaRPr lang="en-US" sz="2400" dirty="0" smtClean="0">
              <a:solidFill>
                <a:schemeClr val="tx1"/>
              </a:solidFill>
              <a:latin typeface="Constantia" panose="02030602050306030303" pitchFamily="18" charset="0"/>
            </a:endParaRPr>
          </a:p>
        </p:txBody>
      </p:sp>
    </p:spTree>
    <p:extLst>
      <p:ext uri="{BB962C8B-B14F-4D97-AF65-F5344CB8AC3E}">
        <p14:creationId xmlns:p14="http://schemas.microsoft.com/office/powerpoint/2010/main" val="41693236"/>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7710"/>
          </a:xfrm>
        </p:spPr>
        <p:txBody>
          <a:bodyPr/>
          <a:lstStyle/>
          <a:p>
            <a:pPr algn="ctr"/>
            <a:r>
              <a:rPr lang="en-US" b="1" dirty="0" smtClean="0">
                <a:solidFill>
                  <a:srgbClr val="002060"/>
                </a:solidFill>
                <a:latin typeface="Constantia" panose="02030602050306030303" pitchFamily="18" charset="0"/>
              </a:rPr>
              <a:t>Third Study</a:t>
            </a:r>
            <a:endParaRPr lang="en-US" b="1" dirty="0">
              <a:solidFill>
                <a:srgbClr val="002060"/>
              </a:solidFill>
              <a:latin typeface="Constantia" panose="02030602050306030303" pitchFamily="18" charset="0"/>
            </a:endParaRPr>
          </a:p>
        </p:txBody>
      </p:sp>
      <p:sp>
        <p:nvSpPr>
          <p:cNvPr id="3" name="Content Placeholder 2"/>
          <p:cNvSpPr>
            <a:spLocks noGrp="1"/>
          </p:cNvSpPr>
          <p:nvPr>
            <p:ph idx="1"/>
          </p:nvPr>
        </p:nvSpPr>
        <p:spPr>
          <a:xfrm>
            <a:off x="171450" y="1337310"/>
            <a:ext cx="11898630" cy="5520689"/>
          </a:xfrm>
        </p:spPr>
        <p:txBody>
          <a:bodyPr>
            <a:normAutofit/>
          </a:bodyPr>
          <a:lstStyle/>
          <a:p>
            <a:pPr>
              <a:lnSpc>
                <a:spcPct val="200000"/>
              </a:lnSpc>
              <a:buFont typeface="Arial" panose="020B0604020202020204" pitchFamily="34" charset="0"/>
              <a:buChar char="•"/>
            </a:pPr>
            <a:r>
              <a:rPr lang="en-US" sz="2400" dirty="0" smtClean="0">
                <a:solidFill>
                  <a:schemeClr val="tx1"/>
                </a:solidFill>
                <a:latin typeface="Constantia" panose="02030602050306030303" pitchFamily="18" charset="0"/>
              </a:rPr>
              <a:t>The study established </a:t>
            </a:r>
            <a:r>
              <a:rPr lang="en-US" sz="2400" dirty="0">
                <a:solidFill>
                  <a:schemeClr val="tx1"/>
                </a:solidFill>
                <a:latin typeface="Constantia" panose="02030602050306030303" pitchFamily="18" charset="0"/>
              </a:rPr>
              <a:t>the effect of alcohol consumption on lung </a:t>
            </a:r>
            <a:r>
              <a:rPr lang="en-US" sz="2400" dirty="0" smtClean="0">
                <a:solidFill>
                  <a:schemeClr val="tx1"/>
                </a:solidFill>
                <a:latin typeface="Constantia" panose="02030602050306030303" pitchFamily="18" charset="0"/>
              </a:rPr>
              <a:t>cancer.</a:t>
            </a:r>
          </a:p>
          <a:p>
            <a:pPr>
              <a:lnSpc>
                <a:spcPct val="200000"/>
              </a:lnSpc>
              <a:buFont typeface="Arial" panose="020B0604020202020204" pitchFamily="34" charset="0"/>
              <a:buChar char="•"/>
            </a:pPr>
            <a:r>
              <a:rPr lang="en-US" sz="2400" dirty="0" smtClean="0">
                <a:solidFill>
                  <a:schemeClr val="tx1"/>
                </a:solidFill>
                <a:latin typeface="Constantia" panose="02030602050306030303" pitchFamily="18" charset="0"/>
              </a:rPr>
              <a:t>Result: </a:t>
            </a:r>
            <a:r>
              <a:rPr lang="en-US" sz="2400" dirty="0">
                <a:solidFill>
                  <a:schemeClr val="tx1"/>
                </a:solidFill>
                <a:latin typeface="Constantia" panose="02030602050306030303" pitchFamily="18" charset="0"/>
              </a:rPr>
              <a:t>men who consumed alcohol 1-3 days a week had a more favorable prognosis for Lung cancer with hazard ratio of 0.82 and 95 percent confidence interval. </a:t>
            </a:r>
            <a:r>
              <a:rPr lang="en-US" sz="2400" dirty="0" smtClean="0">
                <a:solidFill>
                  <a:schemeClr val="tx1"/>
                </a:solidFill>
                <a:latin typeface="Constantia" panose="02030602050306030303" pitchFamily="18" charset="0"/>
              </a:rPr>
              <a:t>However</a:t>
            </a:r>
            <a:r>
              <a:rPr lang="en-US" sz="2400" dirty="0">
                <a:solidFill>
                  <a:schemeClr val="tx1"/>
                </a:solidFill>
                <a:latin typeface="Constantia" panose="02030602050306030303" pitchFamily="18" charset="0"/>
              </a:rPr>
              <a:t>, this survival advantage did not increase for men who took alcohol </a:t>
            </a:r>
            <a:r>
              <a:rPr lang="en-US" sz="2400" dirty="0" smtClean="0">
                <a:solidFill>
                  <a:schemeClr val="tx1"/>
                </a:solidFill>
                <a:latin typeface="Constantia" panose="02030602050306030303" pitchFamily="18" charset="0"/>
              </a:rPr>
              <a:t>frequently.</a:t>
            </a:r>
          </a:p>
          <a:p>
            <a:pPr>
              <a:lnSpc>
                <a:spcPct val="200000"/>
              </a:lnSpc>
              <a:buFont typeface="Arial" panose="020B0604020202020204" pitchFamily="34" charset="0"/>
              <a:buChar char="•"/>
            </a:pPr>
            <a:r>
              <a:rPr lang="en-US" sz="2400" dirty="0" smtClean="0">
                <a:solidFill>
                  <a:schemeClr val="tx1"/>
                </a:solidFill>
                <a:latin typeface="Constantia" panose="02030602050306030303" pitchFamily="18" charset="0"/>
              </a:rPr>
              <a:t>Conclusion: it </a:t>
            </a:r>
            <a:r>
              <a:rPr lang="en-US" sz="2400" dirty="0">
                <a:solidFill>
                  <a:schemeClr val="tx1"/>
                </a:solidFill>
                <a:latin typeface="Constantia" panose="02030602050306030303" pitchFamily="18" charset="0"/>
              </a:rPr>
              <a:t>was concluded that alcohol conferred a survival factor to victims of lung cancer. However, this survival benefit does not exist for heavy drinkers of alcohol.</a:t>
            </a:r>
          </a:p>
          <a:p>
            <a:pPr>
              <a:lnSpc>
                <a:spcPct val="200000"/>
              </a:lnSpc>
              <a:buFont typeface="Arial" panose="020B0604020202020204" pitchFamily="34" charset="0"/>
              <a:buChar char="•"/>
            </a:pPr>
            <a:endParaRPr lang="en-US" sz="2400" dirty="0">
              <a:solidFill>
                <a:schemeClr val="tx1"/>
              </a:solidFill>
              <a:latin typeface="Constantia" panose="02030602050306030303" pitchFamily="18" charset="0"/>
            </a:endParaRPr>
          </a:p>
          <a:p>
            <a:pPr>
              <a:lnSpc>
                <a:spcPct val="200000"/>
              </a:lnSpc>
              <a:buFont typeface="Arial" panose="020B0604020202020204" pitchFamily="34" charset="0"/>
              <a:buChar char="•"/>
            </a:pPr>
            <a:endParaRPr lang="en-US" sz="2400" dirty="0">
              <a:solidFill>
                <a:schemeClr val="tx1"/>
              </a:solidFill>
              <a:latin typeface="Constantia" panose="02030602050306030303" pitchFamily="18" charset="0"/>
            </a:endParaRPr>
          </a:p>
        </p:txBody>
      </p:sp>
    </p:spTree>
    <p:extLst>
      <p:ext uri="{BB962C8B-B14F-4D97-AF65-F5344CB8AC3E}">
        <p14:creationId xmlns:p14="http://schemas.microsoft.com/office/powerpoint/2010/main" val="2115086491"/>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734" y="381000"/>
            <a:ext cx="8596668" cy="819150"/>
          </a:xfrm>
        </p:spPr>
        <p:txBody>
          <a:bodyPr/>
          <a:lstStyle/>
          <a:p>
            <a:pPr algn="ctr"/>
            <a:r>
              <a:rPr lang="en-US" b="1" dirty="0" smtClean="0">
                <a:solidFill>
                  <a:srgbClr val="002060"/>
                </a:solidFill>
                <a:latin typeface="Constantia" panose="02030602050306030303" pitchFamily="18" charset="0"/>
              </a:rPr>
              <a:t>Conclusion</a:t>
            </a:r>
            <a:endParaRPr lang="en-US" b="1" dirty="0">
              <a:solidFill>
                <a:srgbClr val="002060"/>
              </a:solidFill>
              <a:latin typeface="Constantia" panose="02030602050306030303" pitchFamily="18" charset="0"/>
            </a:endParaRPr>
          </a:p>
        </p:txBody>
      </p:sp>
      <p:sp>
        <p:nvSpPr>
          <p:cNvPr id="3" name="Content Placeholder 2"/>
          <p:cNvSpPr>
            <a:spLocks noGrp="1"/>
          </p:cNvSpPr>
          <p:nvPr>
            <p:ph idx="1"/>
          </p:nvPr>
        </p:nvSpPr>
        <p:spPr>
          <a:xfrm>
            <a:off x="160020" y="1028700"/>
            <a:ext cx="11944350" cy="5657849"/>
          </a:xfrm>
        </p:spPr>
        <p:txBody>
          <a:bodyPr>
            <a:normAutofit fontScale="92500"/>
          </a:bodyPr>
          <a:lstStyle/>
          <a:p>
            <a:pPr>
              <a:lnSpc>
                <a:spcPct val="170000"/>
              </a:lnSpc>
              <a:buFont typeface="Arial" panose="020B0604020202020204" pitchFamily="34" charset="0"/>
              <a:buChar char="•"/>
            </a:pPr>
            <a:r>
              <a:rPr lang="en-US" sz="2400" dirty="0" smtClean="0">
                <a:latin typeface="Constantia" panose="02030602050306030303" pitchFamily="18" charset="0"/>
              </a:rPr>
              <a:t>First study</a:t>
            </a:r>
            <a:r>
              <a:rPr lang="en-US" sz="2400" dirty="0">
                <a:latin typeface="Constantia" panose="02030602050306030303" pitchFamily="18" charset="0"/>
              </a:rPr>
              <a:t>: </a:t>
            </a:r>
            <a:r>
              <a:rPr lang="en-US" sz="2400" dirty="0">
                <a:solidFill>
                  <a:schemeClr val="tx1"/>
                </a:solidFill>
                <a:latin typeface="Constantia" panose="02030602050306030303" pitchFamily="18" charset="0"/>
              </a:rPr>
              <a:t>a significant proportion of lung cancer </a:t>
            </a:r>
            <a:r>
              <a:rPr lang="en-US" sz="2400" dirty="0" smtClean="0">
                <a:solidFill>
                  <a:schemeClr val="tx1"/>
                </a:solidFill>
                <a:latin typeface="Constantia" panose="02030602050306030303" pitchFamily="18" charset="0"/>
              </a:rPr>
              <a:t>risk in women </a:t>
            </a:r>
            <a:r>
              <a:rPr lang="en-US" sz="2400" dirty="0">
                <a:solidFill>
                  <a:schemeClr val="tx1"/>
                </a:solidFill>
                <a:latin typeface="Constantia" panose="02030602050306030303" pitchFamily="18" charset="0"/>
              </a:rPr>
              <a:t>can be attributed to the habit of waiting for the cooking oil to boil before cooking food</a:t>
            </a:r>
            <a:r>
              <a:rPr lang="en-US" sz="2400" dirty="0" smtClean="0">
                <a:solidFill>
                  <a:schemeClr val="tx1"/>
                </a:solidFill>
                <a:latin typeface="Constantia" panose="02030602050306030303" pitchFamily="18" charset="0"/>
              </a:rPr>
              <a:t>.</a:t>
            </a:r>
            <a:endParaRPr lang="en-US" sz="2400" dirty="0" smtClean="0">
              <a:latin typeface="Constantia" panose="02030602050306030303" pitchFamily="18" charset="0"/>
            </a:endParaRPr>
          </a:p>
          <a:p>
            <a:pPr>
              <a:lnSpc>
                <a:spcPct val="170000"/>
              </a:lnSpc>
              <a:buFont typeface="Arial" panose="020B0604020202020204" pitchFamily="34" charset="0"/>
              <a:buChar char="•"/>
            </a:pPr>
            <a:r>
              <a:rPr lang="en-US" sz="2400" dirty="0" smtClean="0">
                <a:latin typeface="Constantia" panose="02030602050306030303" pitchFamily="18" charset="0"/>
              </a:rPr>
              <a:t>Second study</a:t>
            </a:r>
            <a:r>
              <a:rPr lang="en-US" sz="2400" dirty="0">
                <a:latin typeface="Constantia" panose="02030602050306030303" pitchFamily="18" charset="0"/>
              </a:rPr>
              <a:t>: </a:t>
            </a:r>
            <a:r>
              <a:rPr lang="en-US" sz="2400" dirty="0">
                <a:solidFill>
                  <a:schemeClr val="tx1"/>
                </a:solidFill>
                <a:latin typeface="Constantia" panose="02030602050306030303" pitchFamily="18" charset="0"/>
              </a:rPr>
              <a:t>, it was found that ghee, dairy products, liver, beef, rice, and bread are possible risk factors for lung cancer and should be </a:t>
            </a:r>
            <a:r>
              <a:rPr lang="en-US" sz="2400" dirty="0" smtClean="0">
                <a:solidFill>
                  <a:schemeClr val="tx1"/>
                </a:solidFill>
                <a:latin typeface="Constantia" panose="02030602050306030303" pitchFamily="18" charset="0"/>
              </a:rPr>
              <a:t>avoided</a:t>
            </a:r>
          </a:p>
          <a:p>
            <a:pPr>
              <a:lnSpc>
                <a:spcPct val="170000"/>
              </a:lnSpc>
              <a:buFont typeface="Arial" panose="020B0604020202020204" pitchFamily="34" charset="0"/>
              <a:buChar char="•"/>
            </a:pPr>
            <a:r>
              <a:rPr lang="en-US" sz="2400" dirty="0" smtClean="0">
                <a:latin typeface="Constantia" panose="02030602050306030303" pitchFamily="18" charset="0"/>
              </a:rPr>
              <a:t>Third </a:t>
            </a:r>
            <a:r>
              <a:rPr lang="en-US" sz="2400" dirty="0" smtClean="0">
                <a:latin typeface="Constantia" panose="02030602050306030303" pitchFamily="18" charset="0"/>
              </a:rPr>
              <a:t>study: </a:t>
            </a:r>
            <a:r>
              <a:rPr lang="en-US" sz="2400" dirty="0" smtClean="0">
                <a:solidFill>
                  <a:schemeClr val="tx1"/>
                </a:solidFill>
                <a:latin typeface="Constantia" panose="02030602050306030303" pitchFamily="18" charset="0"/>
              </a:rPr>
              <a:t>it </a:t>
            </a:r>
            <a:r>
              <a:rPr lang="en-US" sz="2400" dirty="0">
                <a:solidFill>
                  <a:schemeClr val="tx1"/>
                </a:solidFill>
                <a:latin typeface="Constantia" panose="02030602050306030303" pitchFamily="18" charset="0"/>
              </a:rPr>
              <a:t>was concluded that alcohol conferred a survival factor to victims of lung </a:t>
            </a:r>
            <a:r>
              <a:rPr lang="en-US" sz="2400" dirty="0" smtClean="0">
                <a:solidFill>
                  <a:schemeClr val="tx1"/>
                </a:solidFill>
                <a:latin typeface="Constantia" panose="02030602050306030303" pitchFamily="18" charset="0"/>
              </a:rPr>
              <a:t>cancer</a:t>
            </a:r>
          </a:p>
          <a:p>
            <a:pPr>
              <a:lnSpc>
                <a:spcPct val="170000"/>
              </a:lnSpc>
              <a:buFont typeface="Arial" panose="020B0604020202020204" pitchFamily="34" charset="0"/>
              <a:buChar char="•"/>
            </a:pPr>
            <a:r>
              <a:rPr lang="en-US" sz="2400" dirty="0">
                <a:solidFill>
                  <a:schemeClr val="tx1"/>
                </a:solidFill>
                <a:latin typeface="Constantia" panose="02030602050306030303" pitchFamily="18" charset="0"/>
              </a:rPr>
              <a:t>Therefore, waiting for cooking oil to release fumes before cooking is a risky behavior that should be avoided and foods such as ghee, beef, rice, bread, and liver are predispose people to lung cancer and should therefore be used occasionally</a:t>
            </a:r>
            <a:r>
              <a:rPr lang="en-US" sz="2400" dirty="0" smtClean="0">
                <a:solidFill>
                  <a:schemeClr val="tx1"/>
                </a:solidFill>
                <a:latin typeface="Constantia" panose="02030602050306030303" pitchFamily="18" charset="0"/>
              </a:rPr>
              <a:t>. Besides, taking alcohol 1-3 days in a week can confers survival for lung cancer patients.</a:t>
            </a:r>
            <a:endParaRPr lang="en-US" sz="2400" dirty="0">
              <a:solidFill>
                <a:schemeClr val="tx1"/>
              </a:solidFill>
              <a:latin typeface="Constantia" panose="02030602050306030303" pitchFamily="18" charset="0"/>
            </a:endParaRPr>
          </a:p>
          <a:p>
            <a:pPr>
              <a:lnSpc>
                <a:spcPct val="170000"/>
              </a:lnSpc>
            </a:pPr>
            <a:endParaRPr lang="en-US" sz="2400" dirty="0">
              <a:solidFill>
                <a:schemeClr val="tx1"/>
              </a:solidFill>
              <a:latin typeface="Constantia" panose="02030602050306030303" pitchFamily="18" charset="0"/>
            </a:endParaRPr>
          </a:p>
        </p:txBody>
      </p:sp>
    </p:spTree>
    <p:extLst>
      <p:ext uri="{BB962C8B-B14F-4D97-AF65-F5344CB8AC3E}">
        <p14:creationId xmlns:p14="http://schemas.microsoft.com/office/powerpoint/2010/main" val="3039535575"/>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0165" y="432263"/>
            <a:ext cx="8596668" cy="681060"/>
          </a:xfrm>
        </p:spPr>
        <p:txBody>
          <a:bodyPr>
            <a:normAutofit/>
          </a:bodyPr>
          <a:lstStyle/>
          <a:p>
            <a:pPr algn="ctr"/>
            <a:r>
              <a:rPr lang="en-US" dirty="0" smtClean="0">
                <a:solidFill>
                  <a:schemeClr val="tx1"/>
                </a:solidFill>
              </a:rPr>
              <a:t>References</a:t>
            </a:r>
            <a:endParaRPr lang="en-US" dirty="0">
              <a:solidFill>
                <a:schemeClr val="tx1"/>
              </a:solidFill>
            </a:endParaRPr>
          </a:p>
        </p:txBody>
      </p:sp>
      <p:sp>
        <p:nvSpPr>
          <p:cNvPr id="3" name="Content Placeholder 2"/>
          <p:cNvSpPr>
            <a:spLocks noGrp="1"/>
          </p:cNvSpPr>
          <p:nvPr>
            <p:ph idx="1"/>
          </p:nvPr>
        </p:nvSpPr>
        <p:spPr>
          <a:xfrm>
            <a:off x="221673" y="930443"/>
            <a:ext cx="11713653" cy="5678176"/>
          </a:xfrm>
        </p:spPr>
        <p:txBody>
          <a:bodyPr>
            <a:normAutofit fontScale="85000"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Hosseini</a:t>
            </a:r>
            <a:r>
              <a:rPr lang="en-US" sz="2000" dirty="0">
                <a:solidFill>
                  <a:schemeClr val="tx1"/>
                </a:solidFill>
                <a:latin typeface="Constantia" pitchFamily="18" charset="0"/>
              </a:rPr>
              <a:t>, M., Naghan, P. A., Jafari, A. M., Yousefifard, M., Taslimi, S., Khodadad, K., ... &amp; Masjedi, M. R. (2014). Nutrition and lung cancer: a case control study in Iran. BMC cancer, 14(1), 860</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a:solidFill>
                  <a:schemeClr val="tx1"/>
                </a:solidFill>
                <a:latin typeface="Constantia" pitchFamily="18" charset="0"/>
              </a:rPr>
              <a:t>Ko, Y. C., Cheng, L. S. C., Lee, C. H., Huang, J. J., Huang, M. S., Kao, E. L., ... &amp; Lin, H. J. (2000). Chinese food cooking and lung cancer in women nonsmokers. American journal of epidemiology, 151(2), 140-147.</a:t>
            </a:r>
          </a:p>
          <a:p>
            <a:pPr>
              <a:lnSpc>
                <a:spcPct val="200000"/>
              </a:lnSpc>
              <a:buFont typeface="Wingdings" pitchFamily="2" charset="2"/>
              <a:buChar char="Ø"/>
            </a:pPr>
            <a:r>
              <a:rPr lang="en-US" sz="2000" dirty="0">
                <a:solidFill>
                  <a:schemeClr val="tx1"/>
                </a:solidFill>
                <a:latin typeface="Constantia" pitchFamily="18" charset="0"/>
              </a:rPr>
              <a:t>Li, W., Tse, L. A., Au, J. S., Yu, K. S., Wang, F., &amp; Yu, I. T. S. (2017). Prognostic value of alcohol consumption and some other dietary habits for survival in a cohort of Chinese men with lung cancer. Chinese Journal of Cancer, 36(1), 21.</a:t>
            </a:r>
          </a:p>
          <a:p>
            <a:pPr>
              <a:lnSpc>
                <a:spcPct val="200000"/>
              </a:lnSpc>
              <a:buFont typeface="Wingdings" pitchFamily="2" charset="2"/>
              <a:buChar char="Ø"/>
            </a:pPr>
            <a:r>
              <a:rPr lang="en-US" sz="2000" dirty="0" smtClean="0">
                <a:solidFill>
                  <a:schemeClr val="tx1"/>
                </a:solidFill>
                <a:latin typeface="Constantia" pitchFamily="18" charset="0"/>
              </a:rPr>
              <a:t>Lungevity</a:t>
            </a:r>
            <a:r>
              <a:rPr lang="en-US" sz="2000" dirty="0">
                <a:solidFill>
                  <a:schemeClr val="tx1"/>
                </a:solidFill>
                <a:latin typeface="Constantia" pitchFamily="18" charset="0"/>
              </a:rPr>
              <a:t>. (n.d.). Lung Cancer Statistics. Retrieved from https://lungevity.org/for-supporters-advocates/lung-cancer-statistics</a:t>
            </a:r>
          </a:p>
          <a:p>
            <a:pPr>
              <a:lnSpc>
                <a:spcPct val="200000"/>
              </a:lnSpc>
              <a:buFont typeface="Wingdings" pitchFamily="2" charset="2"/>
              <a:buChar char="Ø"/>
            </a:pPr>
            <a:r>
              <a:rPr lang="en-US" sz="2000" dirty="0">
                <a:solidFill>
                  <a:schemeClr val="tx1"/>
                </a:solidFill>
                <a:latin typeface="Constantia" pitchFamily="18" charset="0"/>
              </a:rPr>
              <a:t>Mayo Clinic. (n.d.). Lung cancer. Retrieved from https://www.mayoclinic.org/diseases-conditions/lung-cancer/symptoms-causes/syc-20374620</a:t>
            </a:r>
          </a:p>
          <a:p>
            <a:pPr>
              <a:lnSpc>
                <a:spcPct val="20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7375</TotalTime>
  <Words>1279</Words>
  <Application>Microsoft Office PowerPoint</Application>
  <PresentationFormat>Widescreen</PresentationFormat>
  <Paragraphs>43</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Constantia</vt:lpstr>
      <vt:lpstr>Trebuchet MS</vt:lpstr>
      <vt:lpstr>Wingdings</vt:lpstr>
      <vt:lpstr>Wingdings 3</vt:lpstr>
      <vt:lpstr>Facet</vt:lpstr>
      <vt:lpstr>Lung Cancer and Nutrition Name Institution of Affiliation</vt:lpstr>
      <vt:lpstr>Introduction</vt:lpstr>
      <vt:lpstr>First Study</vt:lpstr>
      <vt:lpstr>Second Study</vt:lpstr>
      <vt:lpstr>Third Study</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HP</cp:lastModifiedBy>
  <cp:revision>986</cp:revision>
  <dcterms:created xsi:type="dcterms:W3CDTF">2016-05-08T08:20:33Z</dcterms:created>
  <dcterms:modified xsi:type="dcterms:W3CDTF">2020-10-26T23:22:00Z</dcterms:modified>
</cp:coreProperties>
</file>